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994f58fa9c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994f58fa9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ed5fd5af6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9ed5fd5af6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9c161f5e0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9c161f5e0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ed5fd5af6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9ed5fd5af6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9ed5fd5af6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9ed5fd5af6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9ed5fd5af6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9ed5fd5af6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9ed5fd5af6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9ed5fd5af6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9ed5fd5af6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9ed5fd5af6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553e1dc5c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553e1dc5c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9ed5fd5af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9ed5fd5af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9ed5fd5af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9ed5fd5af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9ed5fd5a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9ed5fd5a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ed5fd5af6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9ed5fd5af6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9ed5fd5af6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9ed5fd5af6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ed5fd5af6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9ed5fd5af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9ed5fd5af6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9ed5fd5af6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16"/>
          <p:cNvCxnSpPr/>
          <p:nvPr/>
        </p:nvCxnSpPr>
        <p:spPr>
          <a:xfrm>
            <a:off x="460575" y="1033775"/>
            <a:ext cx="754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" name="Google Shape;77;p19"/>
          <p:cNvCxnSpPr/>
          <p:nvPr/>
        </p:nvCxnSpPr>
        <p:spPr>
          <a:xfrm>
            <a:off x="460575" y="1033775"/>
            <a:ext cx="754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" name="Google Shape;81;p20"/>
          <p:cNvCxnSpPr/>
          <p:nvPr/>
        </p:nvCxnSpPr>
        <p:spPr>
          <a:xfrm>
            <a:off x="460575" y="1033775"/>
            <a:ext cx="754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4" name="Google Shape;8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" name="Google Shape;89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hyperlink" Target="https://www.baseclear.com/blog/bioinformatics/baseclears-variant-detection-pipeline-renewed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bioconductor.org/help/course-materials/2015/LearnBioconductorFeb2015/B02.2_CommonWorkFlows.htm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samtools.github.io/bcftools/bcftools.html" TargetMode="External"/><Relationship Id="rId4" Type="http://schemas.openxmlformats.org/officeDocument/2006/relationships/hyperlink" Target="https://gist.github.com/adefelicibus/f6fd06df1b4bb104ceeaccdd7325b856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0" Type="http://schemas.openxmlformats.org/officeDocument/2006/relationships/image" Target="../media/image3.jpg"/><Relationship Id="rId9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12.jpg"/><Relationship Id="rId7" Type="http://schemas.openxmlformats.org/officeDocument/2006/relationships/image" Target="../media/image13.png"/><Relationship Id="rId8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homer.ucsd.edu/homer/basicTutorial/samfiles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B8.aa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Overview of Pre-Processing</a:t>
            </a:r>
            <a:endParaRPr/>
          </a:p>
        </p:txBody>
      </p:sp>
      <p:sp>
        <p:nvSpPr>
          <p:cNvPr id="103" name="Google Shape;103;p25"/>
          <p:cNvSpPr txBox="1"/>
          <p:nvPr/>
        </p:nvSpPr>
        <p:spPr>
          <a:xfrm>
            <a:off x="311700" y="38264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Sabah Ul-Hasan</a:t>
            </a:r>
            <a:br>
              <a:rPr b="0" i="0" lang="en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2400">
                <a:solidFill>
                  <a:schemeClr val="dk2"/>
                </a:solidFill>
              </a:rPr>
              <a:t>Credit: Karthik Gangavarapu, Jerry Zak</a:t>
            </a:r>
            <a:endParaRPr b="0" i="0" sz="2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4"/>
          <p:cNvSpPr txBox="1"/>
          <p:nvPr>
            <p:ph type="title"/>
          </p:nvPr>
        </p:nvSpPr>
        <p:spPr>
          <a:xfrm>
            <a:off x="667950" y="2983675"/>
            <a:ext cx="7808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Zoom Poll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Why do we do variant calling?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To see what genes are mapped to our genome</a:t>
            </a:r>
            <a:br>
              <a:rPr lang="en" sz="1600"/>
            </a:br>
            <a:r>
              <a:rPr lang="en" sz="1600"/>
              <a:t>To identify differences between SNPs</a:t>
            </a:r>
            <a:br>
              <a:rPr lang="en" sz="1600"/>
            </a:br>
            <a:r>
              <a:rPr lang="en" sz="1600"/>
              <a:t>To look at a differentially expressed gene</a:t>
            </a:r>
            <a:br>
              <a:rPr lang="en" sz="1600"/>
            </a:br>
            <a:r>
              <a:rPr lang="en" sz="1600"/>
              <a:t>All of the above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None of the above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</p:txBody>
      </p:sp>
      <p:sp>
        <p:nvSpPr>
          <p:cNvPr id="235" name="Google Shape;23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/>
          <p:nvPr>
            <p:ph type="title"/>
          </p:nvPr>
        </p:nvSpPr>
        <p:spPr>
          <a:xfrm>
            <a:off x="311700" y="2337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Variant calling allows us to look at polymorphisms</a:t>
            </a:r>
            <a:endParaRPr/>
          </a:p>
        </p:txBody>
      </p:sp>
      <p:sp>
        <p:nvSpPr>
          <p:cNvPr id="241" name="Google Shape;24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2" name="Google Shape;24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1196550"/>
            <a:ext cx="8572500" cy="307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5"/>
          <p:cNvSpPr txBox="1"/>
          <p:nvPr/>
        </p:nvSpPr>
        <p:spPr>
          <a:xfrm>
            <a:off x="98325" y="4581825"/>
            <a:ext cx="7610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https://www.baseclear.com/blog/bioinformatics/baseclears-variant-detection-pipeline-renewed/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36"/>
          <p:cNvSpPr txBox="1"/>
          <p:nvPr>
            <p:ph type="title"/>
          </p:nvPr>
        </p:nvSpPr>
        <p:spPr>
          <a:xfrm>
            <a:off x="667950" y="2983675"/>
            <a:ext cx="8164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Zoom Poll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3000"/>
              <a:t>Why do a count matrix </a:t>
            </a:r>
            <a:r>
              <a:rPr b="1" i="1" lang="en" sz="3000"/>
              <a:t>and</a:t>
            </a:r>
            <a:r>
              <a:rPr b="1" lang="en" sz="3000"/>
              <a:t> variant calling?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More analysis, more information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Depends on the scientific question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Practice makes perfect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Why do anything at all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</p:txBody>
      </p:sp>
      <p:sp>
        <p:nvSpPr>
          <p:cNvPr id="250" name="Google Shape;25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36"/>
          <p:cNvSpPr txBox="1"/>
          <p:nvPr/>
        </p:nvSpPr>
        <p:spPr>
          <a:xfrm>
            <a:off x="39300" y="4796400"/>
            <a:ext cx="9065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https://www.bioconductor.org/help/course-materials/2015/LearnBioconductorFeb2015/B02.2_CommonWorkFlows.html</a:t>
            </a:r>
            <a:r>
              <a:rPr lang="en" sz="1200"/>
              <a:t> 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the analyses appropriate for the question?</a:t>
            </a:r>
            <a:endParaRPr/>
          </a:p>
        </p:txBody>
      </p:sp>
      <p:sp>
        <p:nvSpPr>
          <p:cNvPr id="257" name="Google Shape;25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questions where both are appropriate?</a:t>
            </a:r>
            <a:endParaRPr/>
          </a:p>
        </p:txBody>
      </p:sp>
      <p:sp>
        <p:nvSpPr>
          <p:cNvPr id="263" name="Google Shape;26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" name="Google Shape;264;p38"/>
          <p:cNvSpPr txBox="1"/>
          <p:nvPr/>
        </p:nvSpPr>
        <p:spPr>
          <a:xfrm>
            <a:off x="639100" y="1347025"/>
            <a:ext cx="34413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x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Variant calling; input vs output </a:t>
            </a:r>
            <a:r>
              <a:rPr lang="en">
                <a:highlight>
                  <a:srgbClr val="FFE599"/>
                </a:highlight>
              </a:rPr>
              <a:t>(demo)</a:t>
            </a:r>
            <a:endParaRPr>
              <a:highlight>
                <a:srgbClr val="FFE599"/>
              </a:highlight>
            </a:endParaRPr>
          </a:p>
        </p:txBody>
      </p:sp>
      <p:sp>
        <p:nvSpPr>
          <p:cNvPr id="270" name="Google Shape;270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1" name="Google Shape;271;p39"/>
          <p:cNvSpPr txBox="1"/>
          <p:nvPr/>
        </p:nvSpPr>
        <p:spPr>
          <a:xfrm>
            <a:off x="98300" y="4417450"/>
            <a:ext cx="6459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http://samtools.github.io/bcftools/bcftools.html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https://gist.github.com/adefelicibus/f6fd06df1b4bb104ceeaccdd7325b856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0"/>
          <p:cNvSpPr txBox="1"/>
          <p:nvPr>
            <p:ph type="title"/>
          </p:nvPr>
        </p:nvSpPr>
        <p:spPr>
          <a:xfrm>
            <a:off x="372850" y="436600"/>
            <a:ext cx="85206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434343"/>
                </a:solidFill>
              </a:rPr>
              <a:t>B8.ab: Individual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400">
                <a:solidFill>
                  <a:srgbClr val="434343"/>
                </a:solidFill>
              </a:rPr>
              <a:t>*note</a:t>
            </a:r>
            <a:br>
              <a:rPr b="1" lang="en" sz="2400">
                <a:solidFill>
                  <a:srgbClr val="434343"/>
                </a:solidFill>
              </a:rPr>
            </a:br>
            <a:r>
              <a:rPr lang="en" sz="2400">
                <a:solidFill>
                  <a:srgbClr val="434343"/>
                </a:solidFill>
              </a:rPr>
              <a:t>All HW8 due next Thursday but,</a:t>
            </a:r>
            <a:br>
              <a:rPr lang="en" sz="2400">
                <a:solidFill>
                  <a:srgbClr val="434343"/>
                </a:solidFill>
              </a:rPr>
            </a:br>
            <a:r>
              <a:rPr lang="en" sz="2400">
                <a:solidFill>
                  <a:srgbClr val="434343"/>
                </a:solidFill>
                <a:highlight>
                  <a:srgbClr val="FFE599"/>
                </a:highlight>
              </a:rPr>
              <a:t>Recommended to complete Q3 before submitting HW7.b</a:t>
            </a:r>
            <a:br>
              <a:rPr lang="en" sz="2200">
                <a:solidFill>
                  <a:schemeClr val="dk2"/>
                </a:solidFill>
              </a:rPr>
            </a:br>
            <a:br>
              <a:rPr lang="en" sz="2200">
                <a:solidFill>
                  <a:schemeClr val="dk2"/>
                </a:solidFill>
              </a:rPr>
            </a:br>
            <a:endParaRPr sz="2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278" name="Google Shape;27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9" name="Google Shape;279;p40"/>
          <p:cNvPicPr preferRelativeResize="0"/>
          <p:nvPr/>
        </p:nvPicPr>
        <p:blipFill rotWithShape="1">
          <a:blip r:embed="rId3">
            <a:alphaModFix/>
          </a:blip>
          <a:srcRect b="0" l="0" r="51721" t="52787"/>
          <a:stretch/>
        </p:blipFill>
        <p:spPr>
          <a:xfrm>
            <a:off x="6110203" y="625603"/>
            <a:ext cx="2485325" cy="84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6"/>
          <p:cNvPicPr preferRelativeResize="0"/>
          <p:nvPr/>
        </p:nvPicPr>
        <p:blipFill rotWithShape="1">
          <a:blip r:embed="rId3">
            <a:alphaModFix/>
          </a:blip>
          <a:srcRect b="43421" l="17880" r="13244" t="1044"/>
          <a:stretch/>
        </p:blipFill>
        <p:spPr>
          <a:xfrm>
            <a:off x="3930599" y="834300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10" name="Google Shape;110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88050" y="834300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11" name="Google Shape;111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52400" y="3031175"/>
            <a:ext cx="1478700" cy="1530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12" name="Google Shape;11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80450" y="3002075"/>
            <a:ext cx="1478700" cy="1588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13" name="Google Shape;11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5500" y="834300"/>
            <a:ext cx="15486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14" name="Google Shape;114;p26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It’s a Pandemic, Afterall</a:t>
            </a:r>
            <a:endParaRPr/>
          </a:p>
        </p:txBody>
      </p:sp>
      <p:cxnSp>
        <p:nvCxnSpPr>
          <p:cNvPr id="115" name="Google Shape;115;p26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26"/>
          <p:cNvSpPr txBox="1"/>
          <p:nvPr/>
        </p:nvSpPr>
        <p:spPr>
          <a:xfrm>
            <a:off x="5539100" y="2441700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Karthik 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Gangavarapu</a:t>
            </a:r>
            <a:endParaRPr b="1"/>
          </a:p>
        </p:txBody>
      </p:sp>
      <p:sp>
        <p:nvSpPr>
          <p:cNvPr id="117" name="Google Shape;117;p26"/>
          <p:cNvSpPr txBox="1"/>
          <p:nvPr/>
        </p:nvSpPr>
        <p:spPr>
          <a:xfrm>
            <a:off x="7337025" y="2441700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Shang-Fu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Chen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8" name="Google Shape;118;p26"/>
          <p:cNvSpPr txBox="1"/>
          <p:nvPr/>
        </p:nvSpPr>
        <p:spPr>
          <a:xfrm>
            <a:off x="3781650" y="2441700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Huitian 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Dao</a:t>
            </a:r>
            <a:endParaRPr b="1"/>
          </a:p>
        </p:txBody>
      </p:sp>
      <p:sp>
        <p:nvSpPr>
          <p:cNvPr id="119" name="Google Shape;119;p26"/>
          <p:cNvSpPr txBox="1"/>
          <p:nvPr/>
        </p:nvSpPr>
        <p:spPr>
          <a:xfrm>
            <a:off x="7267150" y="4540325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Sabah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Ul-Hasan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20" name="Google Shape;120;p26"/>
          <p:cNvSpPr txBox="1"/>
          <p:nvPr/>
        </p:nvSpPr>
        <p:spPr>
          <a:xfrm>
            <a:off x="5539100" y="4540325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Andrew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Su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21" name="Google Shape;121;p26"/>
          <p:cNvSpPr txBox="1"/>
          <p:nvPr>
            <p:ph idx="4294967295" type="body"/>
          </p:nvPr>
        </p:nvSpPr>
        <p:spPr>
          <a:xfrm>
            <a:off x="218350" y="794800"/>
            <a:ext cx="6043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Expertise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Mentorship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Professionalism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Communicative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We’re humans, too (as are you!)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We’ll be decompressing during non-business hours</a:t>
            </a: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Support of you being your healthiest self 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22" name="Google Shape;12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3" name="Google Shape;123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30600" y="834300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4" name="Google Shape;124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88038" y="834288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5" name="Google Shape;125;p2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45500" y="834300"/>
            <a:ext cx="15486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RNA-Seq Workflow</a:t>
            </a:r>
            <a:endParaRPr>
              <a:solidFill>
                <a:srgbClr val="3C78D8"/>
              </a:solidFill>
            </a:endParaRPr>
          </a:p>
        </p:txBody>
      </p:sp>
      <p:cxnSp>
        <p:nvCxnSpPr>
          <p:cNvPr id="131" name="Google Shape;131;p2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3" name="Google Shape;1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875" y="906350"/>
            <a:ext cx="2927274" cy="362034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7"/>
          <p:cNvSpPr txBox="1"/>
          <p:nvPr>
            <p:ph idx="4294967295" type="title"/>
          </p:nvPr>
        </p:nvSpPr>
        <p:spPr>
          <a:xfrm>
            <a:off x="4745575" y="4011950"/>
            <a:ext cx="292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</a:t>
            </a:r>
            <a:endParaRPr/>
          </a:p>
        </p:txBody>
      </p:sp>
      <p:cxnSp>
        <p:nvCxnSpPr>
          <p:cNvPr id="135" name="Google Shape;135;p27"/>
          <p:cNvCxnSpPr/>
          <p:nvPr/>
        </p:nvCxnSpPr>
        <p:spPr>
          <a:xfrm>
            <a:off x="3214138" y="4331000"/>
            <a:ext cx="1353600" cy="33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27"/>
          <p:cNvSpPr txBox="1"/>
          <p:nvPr>
            <p:ph idx="4294967295" type="title"/>
          </p:nvPr>
        </p:nvSpPr>
        <p:spPr>
          <a:xfrm>
            <a:off x="3623875" y="716200"/>
            <a:ext cx="212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0"/>
              <a:t>}</a:t>
            </a:r>
            <a:endParaRPr sz="20000"/>
          </a:p>
        </p:txBody>
      </p:sp>
      <p:sp>
        <p:nvSpPr>
          <p:cNvPr id="137" name="Google Shape;137;p27"/>
          <p:cNvSpPr txBox="1"/>
          <p:nvPr>
            <p:ph idx="4294967295" type="title"/>
          </p:nvPr>
        </p:nvSpPr>
        <p:spPr>
          <a:xfrm>
            <a:off x="4662175" y="2285400"/>
            <a:ext cx="292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Bash</a:t>
            </a:r>
            <a:endParaRPr/>
          </a:p>
        </p:txBody>
      </p:sp>
      <p:pic>
        <p:nvPicPr>
          <p:cNvPr id="138" name="Google Shape;138;p27"/>
          <p:cNvPicPr preferRelativeResize="0"/>
          <p:nvPr/>
        </p:nvPicPr>
        <p:blipFill rotWithShape="1">
          <a:blip r:embed="rId4">
            <a:alphaModFix/>
          </a:blip>
          <a:srcRect b="7330" l="0" r="64344" t="0"/>
          <a:stretch/>
        </p:blipFill>
        <p:spPr>
          <a:xfrm>
            <a:off x="7291375" y="440062"/>
            <a:ext cx="1345000" cy="426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7"/>
          <p:cNvSpPr txBox="1"/>
          <p:nvPr>
            <p:ph idx="4294967295" type="body"/>
          </p:nvPr>
        </p:nvSpPr>
        <p:spPr>
          <a:xfrm>
            <a:off x="7157600" y="4663225"/>
            <a:ext cx="6676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Xin et al. 2016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Today: Clarifying this process</a:t>
            </a:r>
            <a:endParaRPr/>
          </a:p>
        </p:txBody>
      </p:sp>
      <p:sp>
        <p:nvSpPr>
          <p:cNvPr id="145" name="Google Shape;145;p28"/>
          <p:cNvSpPr txBox="1"/>
          <p:nvPr/>
        </p:nvSpPr>
        <p:spPr>
          <a:xfrm>
            <a:off x="311700" y="1362075"/>
            <a:ext cx="1688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 sequencing signal</a:t>
            </a:r>
            <a:endParaRPr/>
          </a:p>
        </p:txBody>
      </p:sp>
      <p:sp>
        <p:nvSpPr>
          <p:cNvPr id="146" name="Google Shape;146;p28"/>
          <p:cNvSpPr txBox="1"/>
          <p:nvPr/>
        </p:nvSpPr>
        <p:spPr>
          <a:xfrm>
            <a:off x="2676525" y="1409700"/>
            <a:ext cx="1688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 called raw files</a:t>
            </a:r>
            <a:endParaRPr/>
          </a:p>
        </p:txBody>
      </p:sp>
      <p:sp>
        <p:nvSpPr>
          <p:cNvPr id="147" name="Google Shape;147;p28"/>
          <p:cNvSpPr txBox="1"/>
          <p:nvPr/>
        </p:nvSpPr>
        <p:spPr>
          <a:xfrm>
            <a:off x="5095875" y="1409700"/>
            <a:ext cx="1352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Demultiplexing</a:t>
            </a:r>
            <a:endParaRPr/>
          </a:p>
        </p:txBody>
      </p:sp>
      <p:sp>
        <p:nvSpPr>
          <p:cNvPr id="148" name="Google Shape;148;p28"/>
          <p:cNvSpPr txBox="1"/>
          <p:nvPr/>
        </p:nvSpPr>
        <p:spPr>
          <a:xfrm>
            <a:off x="7210425" y="1447800"/>
            <a:ext cx="8763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FASTQ</a:t>
            </a:r>
            <a:endParaRPr/>
          </a:p>
        </p:txBody>
      </p:sp>
      <p:sp>
        <p:nvSpPr>
          <p:cNvPr id="149" name="Google Shape;149;p28"/>
          <p:cNvSpPr txBox="1"/>
          <p:nvPr/>
        </p:nvSpPr>
        <p:spPr>
          <a:xfrm>
            <a:off x="6874500" y="2571750"/>
            <a:ext cx="1688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SAM/BAM</a:t>
            </a:r>
            <a:endParaRPr/>
          </a:p>
        </p:txBody>
      </p:sp>
      <p:sp>
        <p:nvSpPr>
          <p:cNvPr id="150" name="Google Shape;150;p28"/>
          <p:cNvSpPr txBox="1"/>
          <p:nvPr/>
        </p:nvSpPr>
        <p:spPr>
          <a:xfrm>
            <a:off x="4626613" y="2571750"/>
            <a:ext cx="1688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Counts per feature</a:t>
            </a:r>
            <a:endParaRPr/>
          </a:p>
        </p:txBody>
      </p:sp>
      <p:sp>
        <p:nvSpPr>
          <p:cNvPr id="151" name="Google Shape;151;p28"/>
          <p:cNvSpPr txBox="1"/>
          <p:nvPr/>
        </p:nvSpPr>
        <p:spPr>
          <a:xfrm>
            <a:off x="6804375" y="3648075"/>
            <a:ext cx="1688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Variants Calling</a:t>
            </a:r>
            <a:endParaRPr/>
          </a:p>
        </p:txBody>
      </p:sp>
      <p:sp>
        <p:nvSpPr>
          <p:cNvPr id="152" name="Google Shape;152;p28"/>
          <p:cNvSpPr txBox="1"/>
          <p:nvPr/>
        </p:nvSpPr>
        <p:spPr>
          <a:xfrm>
            <a:off x="2826175" y="2443275"/>
            <a:ext cx="11076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Differential expression analysis</a:t>
            </a:r>
            <a:endParaRPr/>
          </a:p>
        </p:txBody>
      </p:sp>
      <p:sp>
        <p:nvSpPr>
          <p:cNvPr id="153" name="Google Shape;153;p28"/>
          <p:cNvSpPr/>
          <p:nvPr/>
        </p:nvSpPr>
        <p:spPr>
          <a:xfrm>
            <a:off x="2162175" y="1543050"/>
            <a:ext cx="381000" cy="22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8"/>
          <p:cNvSpPr/>
          <p:nvPr/>
        </p:nvSpPr>
        <p:spPr>
          <a:xfrm>
            <a:off x="4414763" y="1543050"/>
            <a:ext cx="381000" cy="22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8"/>
          <p:cNvSpPr/>
          <p:nvPr/>
        </p:nvSpPr>
        <p:spPr>
          <a:xfrm>
            <a:off x="6638850" y="1543050"/>
            <a:ext cx="381000" cy="22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8"/>
          <p:cNvSpPr/>
          <p:nvPr/>
        </p:nvSpPr>
        <p:spPr>
          <a:xfrm>
            <a:off x="7534275" y="1933575"/>
            <a:ext cx="200100" cy="5097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8"/>
          <p:cNvSpPr/>
          <p:nvPr/>
        </p:nvSpPr>
        <p:spPr>
          <a:xfrm>
            <a:off x="7534275" y="3138375"/>
            <a:ext cx="200100" cy="509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8"/>
          <p:cNvSpPr/>
          <p:nvPr/>
        </p:nvSpPr>
        <p:spPr>
          <a:xfrm>
            <a:off x="6437588" y="2643150"/>
            <a:ext cx="381000" cy="228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/>
          <p:nvPr/>
        </p:nvSpPr>
        <p:spPr>
          <a:xfrm>
            <a:off x="4123013" y="2643150"/>
            <a:ext cx="381000" cy="228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8"/>
          <p:cNvSpPr txBox="1"/>
          <p:nvPr/>
        </p:nvSpPr>
        <p:spPr>
          <a:xfrm>
            <a:off x="7847375" y="1909125"/>
            <a:ext cx="1107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Alignment to reference</a:t>
            </a:r>
            <a:endParaRPr sz="1200"/>
          </a:p>
        </p:txBody>
      </p:sp>
      <p:sp>
        <p:nvSpPr>
          <p:cNvPr id="161" name="Google Shape;16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8"/>
          <p:cNvSpPr txBox="1"/>
          <p:nvPr/>
        </p:nvSpPr>
        <p:spPr>
          <a:xfrm>
            <a:off x="0" y="4663225"/>
            <a:ext cx="6509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http://homer.ucsd.edu/homer/basicTutorial/samfiles.html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Today: Clarifying this process, </a:t>
            </a:r>
            <a:r>
              <a:rPr lang="en">
                <a:highlight>
                  <a:srgbClr val="EA9999"/>
                </a:highlight>
              </a:rPr>
              <a:t>going forward</a:t>
            </a:r>
            <a:endParaRPr>
              <a:highlight>
                <a:srgbClr val="EA9999"/>
              </a:highlight>
            </a:endParaRPr>
          </a:p>
        </p:txBody>
      </p:sp>
      <p:sp>
        <p:nvSpPr>
          <p:cNvPr id="168" name="Google Shape;168;p29"/>
          <p:cNvSpPr txBox="1"/>
          <p:nvPr/>
        </p:nvSpPr>
        <p:spPr>
          <a:xfrm>
            <a:off x="311700" y="1362075"/>
            <a:ext cx="1688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 sequencing signal</a:t>
            </a:r>
            <a:endParaRPr/>
          </a:p>
        </p:txBody>
      </p:sp>
      <p:sp>
        <p:nvSpPr>
          <p:cNvPr id="169" name="Google Shape;169;p29"/>
          <p:cNvSpPr txBox="1"/>
          <p:nvPr/>
        </p:nvSpPr>
        <p:spPr>
          <a:xfrm>
            <a:off x="2676525" y="1409700"/>
            <a:ext cx="1688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 called raw files</a:t>
            </a:r>
            <a:endParaRPr/>
          </a:p>
        </p:txBody>
      </p:sp>
      <p:sp>
        <p:nvSpPr>
          <p:cNvPr id="170" name="Google Shape;170;p29"/>
          <p:cNvSpPr txBox="1"/>
          <p:nvPr/>
        </p:nvSpPr>
        <p:spPr>
          <a:xfrm>
            <a:off x="5095875" y="1409700"/>
            <a:ext cx="1352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Demultiplexing</a:t>
            </a:r>
            <a:endParaRPr/>
          </a:p>
        </p:txBody>
      </p:sp>
      <p:sp>
        <p:nvSpPr>
          <p:cNvPr id="171" name="Google Shape;171;p29"/>
          <p:cNvSpPr txBox="1"/>
          <p:nvPr/>
        </p:nvSpPr>
        <p:spPr>
          <a:xfrm>
            <a:off x="7210425" y="1447800"/>
            <a:ext cx="8763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FASTQ</a:t>
            </a:r>
            <a:endParaRPr/>
          </a:p>
        </p:txBody>
      </p:sp>
      <p:sp>
        <p:nvSpPr>
          <p:cNvPr id="172" name="Google Shape;172;p29"/>
          <p:cNvSpPr txBox="1"/>
          <p:nvPr/>
        </p:nvSpPr>
        <p:spPr>
          <a:xfrm>
            <a:off x="6874500" y="2571750"/>
            <a:ext cx="1688400" cy="3714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SAM/BAM</a:t>
            </a:r>
            <a:endParaRPr/>
          </a:p>
        </p:txBody>
      </p:sp>
      <p:sp>
        <p:nvSpPr>
          <p:cNvPr id="173" name="Google Shape;173;p29"/>
          <p:cNvSpPr txBox="1"/>
          <p:nvPr/>
        </p:nvSpPr>
        <p:spPr>
          <a:xfrm>
            <a:off x="4626613" y="2571750"/>
            <a:ext cx="1688400" cy="3714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Counts per feature</a:t>
            </a:r>
            <a:endParaRPr/>
          </a:p>
        </p:txBody>
      </p:sp>
      <p:sp>
        <p:nvSpPr>
          <p:cNvPr id="174" name="Google Shape;174;p29"/>
          <p:cNvSpPr txBox="1"/>
          <p:nvPr/>
        </p:nvSpPr>
        <p:spPr>
          <a:xfrm>
            <a:off x="6804375" y="3648075"/>
            <a:ext cx="1688400" cy="3714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Variants Calling</a:t>
            </a:r>
            <a:endParaRPr/>
          </a:p>
        </p:txBody>
      </p:sp>
      <p:sp>
        <p:nvSpPr>
          <p:cNvPr id="175" name="Google Shape;175;p29"/>
          <p:cNvSpPr txBox="1"/>
          <p:nvPr/>
        </p:nvSpPr>
        <p:spPr>
          <a:xfrm>
            <a:off x="2826175" y="2443275"/>
            <a:ext cx="11076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Differential expression analysis</a:t>
            </a:r>
            <a:endParaRPr/>
          </a:p>
        </p:txBody>
      </p:sp>
      <p:sp>
        <p:nvSpPr>
          <p:cNvPr id="176" name="Google Shape;176;p29"/>
          <p:cNvSpPr/>
          <p:nvPr/>
        </p:nvSpPr>
        <p:spPr>
          <a:xfrm>
            <a:off x="2162175" y="1543050"/>
            <a:ext cx="381000" cy="22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9"/>
          <p:cNvSpPr/>
          <p:nvPr/>
        </p:nvSpPr>
        <p:spPr>
          <a:xfrm>
            <a:off x="4414763" y="1543050"/>
            <a:ext cx="381000" cy="22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9"/>
          <p:cNvSpPr/>
          <p:nvPr/>
        </p:nvSpPr>
        <p:spPr>
          <a:xfrm>
            <a:off x="6638850" y="1543050"/>
            <a:ext cx="381000" cy="22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9"/>
          <p:cNvSpPr/>
          <p:nvPr/>
        </p:nvSpPr>
        <p:spPr>
          <a:xfrm>
            <a:off x="7534275" y="1933575"/>
            <a:ext cx="200100" cy="5097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9"/>
          <p:cNvSpPr/>
          <p:nvPr/>
        </p:nvSpPr>
        <p:spPr>
          <a:xfrm>
            <a:off x="7534275" y="3138375"/>
            <a:ext cx="200100" cy="509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9"/>
          <p:cNvSpPr/>
          <p:nvPr/>
        </p:nvSpPr>
        <p:spPr>
          <a:xfrm>
            <a:off x="6437588" y="2643150"/>
            <a:ext cx="381000" cy="228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9"/>
          <p:cNvSpPr/>
          <p:nvPr/>
        </p:nvSpPr>
        <p:spPr>
          <a:xfrm>
            <a:off x="4123013" y="2643150"/>
            <a:ext cx="381000" cy="228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9"/>
          <p:cNvSpPr txBox="1"/>
          <p:nvPr/>
        </p:nvSpPr>
        <p:spPr>
          <a:xfrm>
            <a:off x="7847375" y="1909125"/>
            <a:ext cx="1107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Alignment to reference</a:t>
            </a:r>
            <a:endParaRPr sz="1200"/>
          </a:p>
        </p:txBody>
      </p:sp>
      <p:sp>
        <p:nvSpPr>
          <p:cNvPr id="184" name="Google Shape;18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0"/>
          <p:cNvSpPr txBox="1"/>
          <p:nvPr>
            <p:ph type="title"/>
          </p:nvPr>
        </p:nvSpPr>
        <p:spPr>
          <a:xfrm>
            <a:off x="372850" y="436600"/>
            <a:ext cx="85206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434343"/>
                </a:solidFill>
              </a:rPr>
              <a:t>HW8</a:t>
            </a:r>
            <a:r>
              <a:rPr lang="en">
                <a:solidFill>
                  <a:srgbClr val="434343"/>
                </a:solidFill>
              </a:rPr>
              <a:t>: </a:t>
            </a:r>
            <a:r>
              <a:rPr b="1" lang="en">
                <a:solidFill>
                  <a:srgbClr val="434343"/>
                </a:solidFill>
              </a:rPr>
              <a:t>Groups of 3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34343"/>
                </a:solidFill>
              </a:rPr>
              <a:t>5 min: </a:t>
            </a:r>
            <a:r>
              <a:rPr lang="en" sz="2400">
                <a:solidFill>
                  <a:srgbClr val="434343"/>
                </a:solidFill>
              </a:rPr>
              <a:t>Individual time to identify gaps in knowledge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What remains unclear?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br>
              <a:rPr lang="en" sz="2200">
                <a:solidFill>
                  <a:schemeClr val="dk2"/>
                </a:solidFill>
              </a:rPr>
            </a:br>
            <a:r>
              <a:rPr b="1" lang="en" sz="2400">
                <a:solidFill>
                  <a:srgbClr val="434343"/>
                </a:solidFill>
              </a:rPr>
              <a:t>30 min: </a:t>
            </a:r>
            <a:r>
              <a:rPr lang="en" sz="2400">
                <a:solidFill>
                  <a:srgbClr val="434343"/>
                </a:solidFill>
              </a:rPr>
              <a:t>Take turns sharing what about pipeline is unclear, and explaining it from a different perspective</a:t>
            </a:r>
            <a:br>
              <a:rPr b="1" lang="en" sz="2400">
                <a:solidFill>
                  <a:srgbClr val="434343"/>
                </a:solidFill>
              </a:rPr>
            </a:br>
            <a:r>
              <a:rPr b="1" lang="en" sz="2400">
                <a:solidFill>
                  <a:srgbClr val="434343"/>
                </a:solidFill>
              </a:rPr>
              <a:t>(rotate every ~5 min)</a:t>
            </a:r>
            <a:br>
              <a:rPr lang="en" sz="2200">
                <a:solidFill>
                  <a:schemeClr val="dk2"/>
                </a:solidFill>
              </a:rPr>
            </a:br>
            <a:br>
              <a:rPr lang="en" sz="2200">
                <a:solidFill>
                  <a:schemeClr val="dk2"/>
                </a:solidFill>
              </a:rPr>
            </a:br>
            <a:endParaRPr sz="2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191" name="Google Shape;19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2" name="Google Shape;192;p30"/>
          <p:cNvPicPr preferRelativeResize="0"/>
          <p:nvPr/>
        </p:nvPicPr>
        <p:blipFill rotWithShape="1">
          <a:blip r:embed="rId3">
            <a:alphaModFix/>
          </a:blip>
          <a:srcRect b="7952" l="0" r="0" t="0"/>
          <a:stretch/>
        </p:blipFill>
        <p:spPr>
          <a:xfrm>
            <a:off x="5787700" y="514950"/>
            <a:ext cx="2882350" cy="86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1"/>
          <p:cNvSpPr txBox="1"/>
          <p:nvPr>
            <p:ph type="ctrTitle"/>
          </p:nvPr>
        </p:nvSpPr>
        <p:spPr>
          <a:xfrm>
            <a:off x="362883" y="2371600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Altogether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4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500"/>
              <a:t>10 min</a:t>
            </a:r>
            <a:br>
              <a:rPr lang="en" sz="2500"/>
            </a:br>
            <a:r>
              <a:rPr lang="en" sz="2500"/>
              <a:t>Common issues, and demos</a:t>
            </a:r>
            <a:endParaRPr sz="2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99" name="Google Shape;19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B8.ab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Variant Calling</a:t>
            </a:r>
            <a:endParaRPr/>
          </a:p>
        </p:txBody>
      </p:sp>
      <p:sp>
        <p:nvSpPr>
          <p:cNvPr id="205" name="Google Shape;205;p32"/>
          <p:cNvSpPr txBox="1"/>
          <p:nvPr/>
        </p:nvSpPr>
        <p:spPr>
          <a:xfrm>
            <a:off x="311700" y="38264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Sabah Ul-Hasan</a:t>
            </a:r>
            <a:br>
              <a:rPr b="0" i="0" lang="en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variant calling?</a:t>
            </a:r>
            <a:endParaRPr/>
          </a:p>
        </p:txBody>
      </p:sp>
      <p:sp>
        <p:nvSpPr>
          <p:cNvPr id="212" name="Google Shape;212;p33"/>
          <p:cNvSpPr txBox="1"/>
          <p:nvPr/>
        </p:nvSpPr>
        <p:spPr>
          <a:xfrm>
            <a:off x="311700" y="1362075"/>
            <a:ext cx="1688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 sequencing signal</a:t>
            </a:r>
            <a:endParaRPr/>
          </a:p>
        </p:txBody>
      </p:sp>
      <p:sp>
        <p:nvSpPr>
          <p:cNvPr id="213" name="Google Shape;213;p33"/>
          <p:cNvSpPr txBox="1"/>
          <p:nvPr/>
        </p:nvSpPr>
        <p:spPr>
          <a:xfrm>
            <a:off x="2676525" y="1409700"/>
            <a:ext cx="1688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 called raw files</a:t>
            </a:r>
            <a:endParaRPr/>
          </a:p>
        </p:txBody>
      </p:sp>
      <p:sp>
        <p:nvSpPr>
          <p:cNvPr id="214" name="Google Shape;214;p33"/>
          <p:cNvSpPr txBox="1"/>
          <p:nvPr/>
        </p:nvSpPr>
        <p:spPr>
          <a:xfrm>
            <a:off x="5095875" y="1409700"/>
            <a:ext cx="1352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Demultiplexing</a:t>
            </a:r>
            <a:endParaRPr/>
          </a:p>
        </p:txBody>
      </p:sp>
      <p:sp>
        <p:nvSpPr>
          <p:cNvPr id="215" name="Google Shape;215;p33"/>
          <p:cNvSpPr txBox="1"/>
          <p:nvPr/>
        </p:nvSpPr>
        <p:spPr>
          <a:xfrm>
            <a:off x="7210425" y="1447800"/>
            <a:ext cx="8763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FASTQ</a:t>
            </a:r>
            <a:endParaRPr/>
          </a:p>
        </p:txBody>
      </p:sp>
      <p:sp>
        <p:nvSpPr>
          <p:cNvPr id="216" name="Google Shape;216;p33"/>
          <p:cNvSpPr txBox="1"/>
          <p:nvPr/>
        </p:nvSpPr>
        <p:spPr>
          <a:xfrm>
            <a:off x="6874500" y="2571750"/>
            <a:ext cx="1688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SAM/BAM</a:t>
            </a:r>
            <a:endParaRPr/>
          </a:p>
        </p:txBody>
      </p:sp>
      <p:sp>
        <p:nvSpPr>
          <p:cNvPr id="217" name="Google Shape;217;p33"/>
          <p:cNvSpPr txBox="1"/>
          <p:nvPr/>
        </p:nvSpPr>
        <p:spPr>
          <a:xfrm>
            <a:off x="4626613" y="2571750"/>
            <a:ext cx="1688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Counts per feature</a:t>
            </a:r>
            <a:endParaRPr/>
          </a:p>
        </p:txBody>
      </p:sp>
      <p:sp>
        <p:nvSpPr>
          <p:cNvPr id="218" name="Google Shape;218;p33"/>
          <p:cNvSpPr txBox="1"/>
          <p:nvPr/>
        </p:nvSpPr>
        <p:spPr>
          <a:xfrm>
            <a:off x="6804375" y="3648075"/>
            <a:ext cx="1688400" cy="3714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Variants Calling</a:t>
            </a:r>
            <a:endParaRPr/>
          </a:p>
        </p:txBody>
      </p:sp>
      <p:sp>
        <p:nvSpPr>
          <p:cNvPr id="219" name="Google Shape;219;p33"/>
          <p:cNvSpPr txBox="1"/>
          <p:nvPr/>
        </p:nvSpPr>
        <p:spPr>
          <a:xfrm>
            <a:off x="2826175" y="2443275"/>
            <a:ext cx="1107600" cy="8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Differential expression analysis</a:t>
            </a:r>
            <a:endParaRPr/>
          </a:p>
        </p:txBody>
      </p:sp>
      <p:sp>
        <p:nvSpPr>
          <p:cNvPr id="220" name="Google Shape;220;p33"/>
          <p:cNvSpPr/>
          <p:nvPr/>
        </p:nvSpPr>
        <p:spPr>
          <a:xfrm>
            <a:off x="2162175" y="1543050"/>
            <a:ext cx="381000" cy="22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3"/>
          <p:cNvSpPr/>
          <p:nvPr/>
        </p:nvSpPr>
        <p:spPr>
          <a:xfrm>
            <a:off x="4414763" y="1543050"/>
            <a:ext cx="381000" cy="22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3"/>
          <p:cNvSpPr/>
          <p:nvPr/>
        </p:nvSpPr>
        <p:spPr>
          <a:xfrm>
            <a:off x="6638850" y="1543050"/>
            <a:ext cx="381000" cy="22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3"/>
          <p:cNvSpPr/>
          <p:nvPr/>
        </p:nvSpPr>
        <p:spPr>
          <a:xfrm>
            <a:off x="7534275" y="1933575"/>
            <a:ext cx="200100" cy="5097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3"/>
          <p:cNvSpPr/>
          <p:nvPr/>
        </p:nvSpPr>
        <p:spPr>
          <a:xfrm>
            <a:off x="7534275" y="3138375"/>
            <a:ext cx="200100" cy="509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3"/>
          <p:cNvSpPr/>
          <p:nvPr/>
        </p:nvSpPr>
        <p:spPr>
          <a:xfrm>
            <a:off x="6437588" y="2643150"/>
            <a:ext cx="381000" cy="228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3"/>
          <p:cNvSpPr/>
          <p:nvPr/>
        </p:nvSpPr>
        <p:spPr>
          <a:xfrm>
            <a:off x="4123013" y="2643150"/>
            <a:ext cx="381000" cy="228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3"/>
          <p:cNvSpPr txBox="1"/>
          <p:nvPr/>
        </p:nvSpPr>
        <p:spPr>
          <a:xfrm>
            <a:off x="7847375" y="1909125"/>
            <a:ext cx="1107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Alignment to reference</a:t>
            </a:r>
            <a:endParaRPr sz="1200"/>
          </a:p>
        </p:txBody>
      </p:sp>
      <p:sp>
        <p:nvSpPr>
          <p:cNvPr id="228" name="Google Shape;22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